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5" r:id="rId4"/>
    <p:sldId id="261" r:id="rId5"/>
    <p:sldId id="259" r:id="rId6"/>
    <p:sldId id="268" r:id="rId7"/>
    <p:sldId id="267" r:id="rId8"/>
    <p:sldId id="269" r:id="rId9"/>
    <p:sldId id="271" r:id="rId10"/>
    <p:sldId id="263" r:id="rId11"/>
    <p:sldId id="266" r:id="rId12"/>
    <p:sldId id="260" r:id="rId1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35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A0334-489F-42A2-89A6-7646D48C48E0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179D1-6A61-4163-80D5-AFDFF2605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06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179D1-6A61-4163-80D5-AFDFF2605C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15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179D1-6A61-4163-80D5-AFDFF2605C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93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179D1-6A61-4163-80D5-AFDFF2605CA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82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3F53BBE-4267-4F11-A2BF-29CFBA9641AF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B52-74DD-4EFD-B0FA-99EE504E2F5D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230E0B-15B1-46EC-848A-0DE5C7C01DA6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F067-6041-4273-B72C-0344ACB47DBC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ED9D5C2-C666-408E-9847-A11CE62B2593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0C7C-DD35-45E1-AE59-302CD9AE2B96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5938-DDF9-454D-A5A2-54A6B60A1F78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ED84-26DF-49F9-BB2B-AA950EB4FC3E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75BE-C565-4BA2-B9D7-95DA9B801C7E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C2125A-2ED8-46EF-8E60-A632C9BF49EB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D526-8359-4046-885E-19BC39BE2F96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5C85C24-B37F-4FD4-8011-78F9E2779474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s://sakom.org.rs/wp-content/uploads/sakom-logo-title.pn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s://sakom.org.rs/wp-content/uploads/sakom-logo-title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s://sakom.org.rs/wp-content/uploads/sakom-logo-title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https://sakom.org.rs/wp-content/uploads/sakom-logo-title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s://sakom.org.rs/wp-content/uploads/sakom-logo-title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s://sakom.org.rs/wp-content/uploads/sakom-logo-title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s://sakom.org.rs/wp-content/uploads/sakom-logo-title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s://sakom.org.rs/wp-content/uploads/sakom-logo-title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https://sakom.org.rs/wp-content/uploads/sakom-logo-title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s://sakom.org.rs/wp-content/uploads/sakom-logo-title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s://sakom.org.rs/wp-content/uploads/sakom-logo-title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s://sakom.org.rs/wp-content/uploads/sakom-logo-title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sr-Latn-RS" dirty="0" smtClean="0"/>
              <a:t>PREZENTACIJA FINANSIJSKOG poslovanja za period 01.01.202</a:t>
            </a:r>
            <a:r>
              <a:rPr lang="en-US" dirty="0" smtClean="0"/>
              <a:t>2</a:t>
            </a:r>
            <a:r>
              <a:rPr lang="sr-Latn-RS" dirty="0" smtClean="0"/>
              <a:t>. – 31.12.202</a:t>
            </a:r>
            <a:r>
              <a:rPr lang="en-US" dirty="0"/>
              <a:t>2</a:t>
            </a:r>
            <a:r>
              <a:rPr lang="sr-Latn-R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r-Latn-RS" sz="3600" dirty="0" smtClean="0"/>
              <a:t>sakom</a:t>
            </a:r>
            <a:endParaRPr lang="en-US" sz="3600" dirty="0"/>
          </a:p>
        </p:txBody>
      </p:sp>
      <p:pic>
        <p:nvPicPr>
          <p:cNvPr id="1026" name="Picture 2" descr="SAKOM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647" y="3945924"/>
            <a:ext cx="5366635" cy="166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bg1"/>
                </a:solidFill>
              </a:rPr>
              <a:t>PRIPREMa eko-konto doo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22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sr-Latn-RS" dirty="0" smtClean="0"/>
              <a:t>Stanje na dan 23/04/2023.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(1) Početno stanje na dan </a:t>
            </a:r>
            <a:r>
              <a:rPr lang="sr-Latn-RS" dirty="0" smtClean="0"/>
              <a:t>01.01.2023. </a:t>
            </a:r>
            <a:r>
              <a:rPr lang="sr-Latn-RS" dirty="0"/>
              <a:t>-  4.622.075,05 </a:t>
            </a:r>
            <a:r>
              <a:rPr lang="sr-Latn-RS" dirty="0" smtClean="0"/>
              <a:t>RSD</a:t>
            </a:r>
            <a:endParaRPr lang="en-US" dirty="0"/>
          </a:p>
          <a:p>
            <a:r>
              <a:rPr lang="sr-Latn-RS" dirty="0"/>
              <a:t>(2) Ukupno prikupljenih sredstava </a:t>
            </a:r>
            <a:r>
              <a:rPr lang="sr-Latn-RS" dirty="0" smtClean="0"/>
              <a:t>2023. </a:t>
            </a:r>
            <a:r>
              <a:rPr lang="sr-Latn-RS" dirty="0"/>
              <a:t>– </a:t>
            </a:r>
            <a:r>
              <a:rPr lang="sr-Latn-RS" dirty="0" smtClean="0"/>
              <a:t>4.706.747,00 </a:t>
            </a:r>
            <a:r>
              <a:rPr lang="sr-Latn-RS" dirty="0"/>
              <a:t>RSD</a:t>
            </a:r>
          </a:p>
          <a:p>
            <a:r>
              <a:rPr lang="sr-Latn-RS" dirty="0"/>
              <a:t>(3) Ukupno utrošenih sredstava do </a:t>
            </a:r>
            <a:r>
              <a:rPr lang="sr-Latn-RS" dirty="0" smtClean="0"/>
              <a:t>23.04.2023. </a:t>
            </a:r>
            <a:r>
              <a:rPr lang="sr-Latn-RS" dirty="0"/>
              <a:t>- </a:t>
            </a:r>
            <a:r>
              <a:rPr lang="sr-Latn-RS" dirty="0">
                <a:solidFill>
                  <a:srgbClr val="FF0000"/>
                </a:solidFill>
              </a:rPr>
              <a:t>2.685.530,22 </a:t>
            </a:r>
            <a:r>
              <a:rPr lang="sr-Latn-RS" dirty="0" smtClean="0">
                <a:solidFill>
                  <a:srgbClr val="FF0000"/>
                </a:solidFill>
              </a:rPr>
              <a:t>RSD</a:t>
            </a:r>
          </a:p>
          <a:p>
            <a:endParaRPr lang="sr-Latn-R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RS" dirty="0" smtClean="0">
              <a:solidFill>
                <a:srgbClr val="FF0000"/>
              </a:solidFill>
            </a:endParaRPr>
          </a:p>
          <a:p>
            <a:r>
              <a:rPr lang="sr-Latn-RS" b="1" dirty="0" smtClean="0"/>
              <a:t>(</a:t>
            </a:r>
            <a:r>
              <a:rPr lang="sr-Latn-RS" b="1" dirty="0"/>
              <a:t>4) Stanje na dan </a:t>
            </a:r>
            <a:r>
              <a:rPr lang="sr-Latn-RS" b="1" dirty="0" smtClean="0"/>
              <a:t>23.04.2023. </a:t>
            </a:r>
            <a:r>
              <a:rPr lang="sr-Latn-RS" b="1" dirty="0"/>
              <a:t>– </a:t>
            </a:r>
            <a:r>
              <a:rPr lang="sr-Latn-RS" b="1" dirty="0" smtClean="0"/>
              <a:t>6.643.291,83 RSD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dirty="0">
                <a:solidFill>
                  <a:srgbClr val="C00000"/>
                </a:solidFill>
              </a:rPr>
              <a:t>PRIPREMA eko-konto doo 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Picture 2" descr="SAKOM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929" y="937185"/>
            <a:ext cx="1754002" cy="54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700216" y="4275438"/>
            <a:ext cx="62278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2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sr-Latn-RS" dirty="0" smtClean="0"/>
              <a:t>Dodatna podrška </a:t>
            </a:r>
            <a:r>
              <a:rPr lang="sr-Latn-RS" dirty="0" smtClean="0"/>
              <a:t>SAKOMU</a:t>
            </a:r>
            <a:endParaRPr lang="en-US" dirty="0"/>
          </a:p>
        </p:txBody>
      </p:sp>
      <p:pic>
        <p:nvPicPr>
          <p:cNvPr id="4" name="Picture 2" descr="SAKOM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929" y="937185"/>
            <a:ext cx="1754002" cy="54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6492875"/>
            <a:ext cx="6917210" cy="365125"/>
          </a:xfrm>
        </p:spPr>
        <p:txBody>
          <a:bodyPr/>
          <a:lstStyle/>
          <a:p>
            <a:r>
              <a:rPr lang="sr-Latn-RS" dirty="0" smtClean="0">
                <a:solidFill>
                  <a:srgbClr val="C00000"/>
                </a:solidFill>
              </a:rPr>
              <a:t>PRIPREMA eko-konto </a:t>
            </a:r>
            <a:r>
              <a:rPr lang="sr-Latn-RS" dirty="0">
                <a:solidFill>
                  <a:srgbClr val="C00000"/>
                </a:solidFill>
              </a:rPr>
              <a:t>doo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783519"/>
              </p:ext>
            </p:extLst>
          </p:nvPr>
        </p:nvGraphicFramePr>
        <p:xfrm>
          <a:off x="527191" y="2120897"/>
          <a:ext cx="10865740" cy="364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1620">
                  <a:extLst>
                    <a:ext uri="{9D8B030D-6E8A-4147-A177-3AD203B41FA5}">
                      <a16:colId xmlns:a16="http://schemas.microsoft.com/office/drawing/2014/main" val="2994418446"/>
                    </a:ext>
                  </a:extLst>
                </a:gridCol>
                <a:gridCol w="4141960">
                  <a:extLst>
                    <a:ext uri="{9D8B030D-6E8A-4147-A177-3AD203B41FA5}">
                      <a16:colId xmlns:a16="http://schemas.microsoft.com/office/drawing/2014/main" val="4114268743"/>
                    </a:ext>
                  </a:extLst>
                </a:gridCol>
                <a:gridCol w="2747500">
                  <a:extLst>
                    <a:ext uri="{9D8B030D-6E8A-4147-A177-3AD203B41FA5}">
                      <a16:colId xmlns:a16="http://schemas.microsoft.com/office/drawing/2014/main" val="1194327734"/>
                    </a:ext>
                  </a:extLst>
                </a:gridCol>
                <a:gridCol w="1353040">
                  <a:extLst>
                    <a:ext uri="{9D8B030D-6E8A-4147-A177-3AD203B41FA5}">
                      <a16:colId xmlns:a16="http://schemas.microsoft.com/office/drawing/2014/main" val="2157876214"/>
                    </a:ext>
                  </a:extLst>
                </a:gridCol>
                <a:gridCol w="1311620">
                  <a:extLst>
                    <a:ext uri="{9D8B030D-6E8A-4147-A177-3AD203B41FA5}">
                      <a16:colId xmlns:a16="http://schemas.microsoft.com/office/drawing/2014/main" val="850811427"/>
                    </a:ext>
                  </a:extLst>
                </a:gridCol>
              </a:tblGrid>
              <a:tr h="251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b="1" u="none" strike="noStrike">
                          <a:effectLst/>
                        </a:rPr>
                        <a:t>Datum</a:t>
                      </a:r>
                      <a:endParaRPr lang="sr-Latn-RS" sz="11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b="1" u="none" strike="noStrike">
                          <a:effectLst/>
                        </a:rPr>
                        <a:t>Opis</a:t>
                      </a:r>
                      <a:endParaRPr lang="sr-Latn-RS" sz="11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b="1" u="none" strike="noStrike">
                          <a:effectLst/>
                        </a:rPr>
                        <a:t>Donator</a:t>
                      </a:r>
                      <a:endParaRPr lang="sr-Latn-RS" sz="11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b="1" u="none" strike="noStrike">
                          <a:effectLst/>
                        </a:rPr>
                        <a:t>Iznos RSD</a:t>
                      </a:r>
                      <a:endParaRPr lang="sr-Latn-RS" sz="11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b="1" u="none" strike="noStrike" dirty="0">
                          <a:effectLst/>
                        </a:rPr>
                        <a:t>Iznos EUR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698001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algn="l" rtl="0" fontAlgn="b"/>
                      <a:r>
                        <a:rPr lang="sr-Latn-RS" sz="1100" u="none" strike="noStrike" dirty="0">
                          <a:effectLst/>
                        </a:rPr>
                        <a:t>Maj 31, 2022.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Organizacija skupštine SAKOM-a 2022. god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>
                          <a:effectLst/>
                        </a:rPr>
                        <a:t>Azvirt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147.724,00 RSD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 dirty="0">
                          <a:effectLst/>
                        </a:rPr>
                        <a:t>1.262,60 €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68219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algn="l" rtl="0" fontAlgn="b"/>
                      <a:r>
                        <a:rPr lang="sr-Latn-RS" sz="1100" u="none" strike="noStrike" dirty="0">
                          <a:effectLst/>
                        </a:rPr>
                        <a:t>Maj 31, 2022.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Donacije za stipendiste u odeći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>
                          <a:effectLst/>
                        </a:rPr>
                        <a:t>Azvirt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290.520,00 RSD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 dirty="0">
                          <a:effectLst/>
                        </a:rPr>
                        <a:t>2.483,08 €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552130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algn="l" rtl="0" fontAlgn="b"/>
                      <a:r>
                        <a:rPr lang="sr-Latn-RS" sz="1100" u="none" strike="noStrike">
                          <a:effectLst/>
                        </a:rPr>
                        <a:t>Maj 31, 2022.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Čokolade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>
                          <a:effectLst/>
                        </a:rPr>
                        <a:t>Adore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117.000,00 RSD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1.000,00 €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231395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algn="l" rtl="0" fontAlgn="b"/>
                      <a:r>
                        <a:rPr lang="sr-Latn-RS" sz="1100" u="none" strike="noStrike" dirty="0">
                          <a:effectLst/>
                        </a:rPr>
                        <a:t>Maj 31, 2022.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Ručak za skupštinu komore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>
                          <a:effectLst/>
                        </a:rPr>
                        <a:t>Naftachem i West Gradnja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414.045,92 RSD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3.538,85 €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952580"/>
                  </a:ext>
                </a:extLst>
              </a:tr>
              <a:tr h="492068">
                <a:tc>
                  <a:txBody>
                    <a:bodyPr/>
                    <a:lstStyle/>
                    <a:p>
                      <a:pPr algn="l" rtl="0" fontAlgn="b"/>
                      <a:r>
                        <a:rPr lang="sr-Latn-RS" sz="1100" u="none" strike="noStrike" dirty="0">
                          <a:effectLst/>
                        </a:rPr>
                        <a:t>Novembar, 2022. i April 2023.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 dirty="0">
                          <a:effectLst/>
                        </a:rPr>
                        <a:t>Duksevi za studente sa SAKOM logotipom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>
                          <a:effectLst/>
                        </a:rPr>
                        <a:t>Azvirt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202.883,28 RSD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1.734,05 €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257201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algn="l" rtl="0" fontAlgn="b"/>
                      <a:r>
                        <a:rPr lang="sr-Latn-RS" sz="1100" u="none" strike="noStrike" dirty="0">
                          <a:effectLst/>
                        </a:rPr>
                        <a:t>Decembar, 2022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 dirty="0" smtClean="0">
                          <a:effectLst/>
                        </a:rPr>
                        <a:t>Novogodišnji ručak </a:t>
                      </a:r>
                      <a:r>
                        <a:rPr lang="sr-Latn-RS" sz="1100" u="none" strike="noStrike" dirty="0">
                          <a:effectLst/>
                        </a:rPr>
                        <a:t>za studente sa </a:t>
                      </a:r>
                      <a:r>
                        <a:rPr lang="sr-Latn-RS" sz="1100" u="none" strike="noStrike" dirty="0" smtClean="0">
                          <a:effectLst/>
                        </a:rPr>
                        <a:t>fotografom – Rhodizio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Azvirt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374.400,00 RSD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3.200,00 €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7685671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algn="l" rtl="0" fontAlgn="b"/>
                      <a:r>
                        <a:rPr lang="sr-Latn-RS" sz="1100" u="none" strike="noStrike" dirty="0">
                          <a:effectLst/>
                        </a:rPr>
                        <a:t>Mart 28, 2023.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 dirty="0">
                          <a:effectLst/>
                        </a:rPr>
                        <a:t>Garderoba za studente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>
                          <a:effectLst/>
                        </a:rPr>
                        <a:t>Azvirt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718.700,00 RSD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6.142,74 €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75477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algn="l" rtl="0" fontAlgn="b"/>
                      <a:r>
                        <a:rPr lang="sr-Latn-RS" sz="1100" u="none" strike="noStrike" dirty="0">
                          <a:effectLst/>
                        </a:rPr>
                        <a:t>April, 2023.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 dirty="0">
                          <a:effectLst/>
                        </a:rPr>
                        <a:t>Poklon knjige </a:t>
                      </a:r>
                      <a:r>
                        <a:rPr lang="sr-Latn-RS" sz="1100" u="none" strike="noStrike">
                          <a:effectLst/>
                        </a:rPr>
                        <a:t>za </a:t>
                      </a:r>
                      <a:r>
                        <a:rPr lang="sr-Latn-RS" sz="1100" u="none" strike="noStrike" smtClean="0">
                          <a:effectLst/>
                        </a:rPr>
                        <a:t>članove </a:t>
                      </a:r>
                      <a:r>
                        <a:rPr lang="sr-Latn-RS" sz="1100" u="none" strike="noStrike" dirty="0">
                          <a:effectLst/>
                        </a:rPr>
                        <a:t>komore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>
                          <a:effectLst/>
                        </a:rPr>
                        <a:t>Azvirt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58.500,00 RSD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500,00 €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3422798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algn="l" rtl="0" fontAlgn="b"/>
                      <a:r>
                        <a:rPr lang="sr-Latn-RS" sz="1100" u="none" strike="noStrike" dirty="0">
                          <a:effectLst/>
                        </a:rPr>
                        <a:t>April, 2023.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 dirty="0">
                          <a:effectLst/>
                        </a:rPr>
                        <a:t>Snimanje </a:t>
                      </a:r>
                      <a:r>
                        <a:rPr lang="sr-Latn-RS" sz="1100" u="none" strike="noStrike" dirty="0" smtClean="0">
                          <a:effectLst/>
                        </a:rPr>
                        <a:t>skupštine </a:t>
                      </a:r>
                      <a:r>
                        <a:rPr lang="sr-Latn-RS" sz="1100" u="none" strike="noStrike" dirty="0">
                          <a:effectLst/>
                        </a:rPr>
                        <a:t>komore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>
                          <a:effectLst/>
                        </a:rPr>
                        <a:t>Azvirt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23.400,00 RSD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200,00 €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85984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algn="l" rtl="0" fontAlgn="b"/>
                      <a:r>
                        <a:rPr lang="sr-Latn-RS" sz="1100" u="none" strike="noStrike" dirty="0">
                          <a:effectLst/>
                        </a:rPr>
                        <a:t>April, 2023.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Čokolade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Adore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67.650,00 RSD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u="none" strike="noStrike">
                          <a:effectLst/>
                        </a:rPr>
                        <a:t>578,21 €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217535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algn="ctr" rtl="0" fontAlgn="b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1137069"/>
                  </a:ext>
                </a:extLst>
              </a:tr>
              <a:tr h="387373">
                <a:tc>
                  <a:txBody>
                    <a:bodyPr/>
                    <a:lstStyle/>
                    <a:p>
                      <a:pPr algn="l" fontAlgn="ctr"/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b="1" u="none" strike="noStrike" dirty="0">
                          <a:effectLst/>
                        </a:rPr>
                        <a:t>UKUPNO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b="1" u="none" strike="noStrike" dirty="0">
                          <a:effectLst/>
                        </a:rPr>
                        <a:t>2.414.823,20 RSD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RS" sz="1100" b="1" u="none" strike="noStrike" dirty="0">
                          <a:effectLst/>
                        </a:rPr>
                        <a:t>         20.639,53 €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2658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11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sr-Latn-RS" dirty="0" smtClean="0"/>
              <a:t>Hvala na vašoj pažnji!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r-Latn-RS" sz="3600" dirty="0" smtClean="0"/>
              <a:t>sakom</a:t>
            </a:r>
            <a:endParaRPr lang="en-US" sz="3600" dirty="0"/>
          </a:p>
        </p:txBody>
      </p:sp>
      <p:pic>
        <p:nvPicPr>
          <p:cNvPr id="1026" name="Picture 2" descr="SAKOM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647" y="3871784"/>
            <a:ext cx="5366635" cy="166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bg1"/>
                </a:solidFill>
              </a:rPr>
              <a:t>Priprema eko-konto doo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19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sr-Latn-RS" dirty="0" smtClean="0"/>
              <a:t>UKUPNO PRIKUPLJENA SREDSTVA – </a:t>
            </a:r>
            <a:r>
              <a:rPr lang="en-US" dirty="0" smtClean="0"/>
              <a:t>7.057.137,50 </a:t>
            </a:r>
            <a:r>
              <a:rPr lang="sr-Latn-RS" dirty="0" smtClean="0"/>
              <a:t>RSD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02941"/>
            <a:ext cx="11029615" cy="462909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sr-Latn-RS" sz="2400" b="1" dirty="0" smtClean="0"/>
              <a:t>Sledeći članovi su uplatili članarinu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tokom </a:t>
            </a:r>
            <a:r>
              <a:rPr lang="en-US" sz="2400" b="1" dirty="0" smtClean="0"/>
              <a:t>2022. </a:t>
            </a:r>
            <a:r>
              <a:rPr lang="en-US" sz="2400" b="1" dirty="0" err="1" smtClean="0"/>
              <a:t>godin</a:t>
            </a:r>
            <a:r>
              <a:rPr lang="sr-Latn-RS" sz="2400" b="1" dirty="0" smtClean="0"/>
              <a:t>e:</a:t>
            </a:r>
          </a:p>
          <a:p>
            <a:pPr marL="0" indent="0">
              <a:buNone/>
            </a:pPr>
            <a:endParaRPr lang="sr-Latn-RS" sz="4400" b="1" dirty="0" smtClean="0"/>
          </a:p>
        </p:txBody>
      </p:sp>
      <p:pic>
        <p:nvPicPr>
          <p:cNvPr id="4" name="Picture 2" descr="SAKOM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929" y="937185"/>
            <a:ext cx="1754002" cy="54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6492875"/>
            <a:ext cx="6917210" cy="365125"/>
          </a:xfrm>
        </p:spPr>
        <p:txBody>
          <a:bodyPr/>
          <a:lstStyle/>
          <a:p>
            <a:r>
              <a:rPr lang="sr-Latn-RS" dirty="0" smtClean="0">
                <a:solidFill>
                  <a:srgbClr val="C00000"/>
                </a:solidFill>
              </a:rPr>
              <a:t>PRIPREMA eko-konto </a:t>
            </a:r>
            <a:r>
              <a:rPr lang="sr-Latn-RS" dirty="0">
                <a:solidFill>
                  <a:srgbClr val="C00000"/>
                </a:solidFill>
              </a:rPr>
              <a:t>doo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266745"/>
              </p:ext>
            </p:extLst>
          </p:nvPr>
        </p:nvGraphicFramePr>
        <p:xfrm>
          <a:off x="1472583" y="2507309"/>
          <a:ext cx="9246831" cy="3985566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3018366">
                  <a:extLst>
                    <a:ext uri="{9D8B030D-6E8A-4147-A177-3AD203B41FA5}">
                      <a16:colId xmlns:a16="http://schemas.microsoft.com/office/drawing/2014/main" val="3446640927"/>
                    </a:ext>
                  </a:extLst>
                </a:gridCol>
                <a:gridCol w="1741606">
                  <a:extLst>
                    <a:ext uri="{9D8B030D-6E8A-4147-A177-3AD203B41FA5}">
                      <a16:colId xmlns:a16="http://schemas.microsoft.com/office/drawing/2014/main" val="2616889749"/>
                    </a:ext>
                  </a:extLst>
                </a:gridCol>
                <a:gridCol w="2462094">
                  <a:extLst>
                    <a:ext uri="{9D8B030D-6E8A-4147-A177-3AD203B41FA5}">
                      <a16:colId xmlns:a16="http://schemas.microsoft.com/office/drawing/2014/main" val="1798580844"/>
                    </a:ext>
                  </a:extLst>
                </a:gridCol>
                <a:gridCol w="2024765">
                  <a:extLst>
                    <a:ext uri="{9D8B030D-6E8A-4147-A177-3AD203B41FA5}">
                      <a16:colId xmlns:a16="http://schemas.microsoft.com/office/drawing/2014/main" val="979617609"/>
                    </a:ext>
                  </a:extLst>
                </a:gridCol>
              </a:tblGrid>
              <a:tr h="338220"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00</a:t>
                      </a:r>
                      <a:r>
                        <a:rPr lang="en-US" sz="1100" u="none" strike="noStrike" dirty="0" smtClean="0">
                          <a:effectLst/>
                        </a:rPr>
                        <a:t>1</a:t>
                      </a:r>
                      <a:r>
                        <a:rPr lang="sr-Latn-RS" sz="1100" u="none" strike="noStrike" dirty="0" smtClean="0">
                          <a:effectLst/>
                        </a:rPr>
                        <a:t> / </a:t>
                      </a:r>
                      <a:r>
                        <a:rPr lang="sr-Latn-RS" sz="1100" u="none" strike="noStrike" dirty="0">
                          <a:effectLst/>
                        </a:rPr>
                        <a:t>NAFTACHEM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293.959,00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 smtClean="0">
                          <a:effectLst/>
                        </a:rPr>
                        <a:t>013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PIMEX MG.CO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294.100,00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6301720"/>
                  </a:ext>
                </a:extLst>
              </a:tr>
              <a:tr h="338220"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00</a:t>
                      </a:r>
                      <a:r>
                        <a:rPr lang="en-US" sz="1100" u="none" strike="noStrike" dirty="0" smtClean="0">
                          <a:effectLst/>
                        </a:rPr>
                        <a:t>2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DIS NISKOGRADNJA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293.950,00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</a:t>
                      </a:r>
                      <a:r>
                        <a:rPr lang="en-US" sz="1100" u="none" strike="noStrike" dirty="0" smtClean="0">
                          <a:effectLst/>
                        </a:rPr>
                        <a:t>14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DAMI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293.901,75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9720808"/>
                  </a:ext>
                </a:extLst>
              </a:tr>
              <a:tr h="338220"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</a:t>
                      </a:r>
                      <a:r>
                        <a:rPr lang="en-US" sz="1100" u="none" strike="noStrike" dirty="0" smtClean="0">
                          <a:effectLst/>
                        </a:rPr>
                        <a:t>03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WEST-GRADNJA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293.750,00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</a:t>
                      </a:r>
                      <a:r>
                        <a:rPr lang="en-US" sz="1100" u="none" strike="noStrike" dirty="0" smtClean="0">
                          <a:effectLst/>
                        </a:rPr>
                        <a:t>15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EVRO-GRADNJA 2000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293.875,00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684705"/>
                  </a:ext>
                </a:extLst>
              </a:tr>
              <a:tr h="284080"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</a:t>
                      </a:r>
                      <a:r>
                        <a:rPr lang="en-US" sz="1100" u="none" strike="noStrike" dirty="0" smtClean="0">
                          <a:effectLst/>
                        </a:rPr>
                        <a:t>04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AZVIRT OGRANAK BEOGRAD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293.959,00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01</a:t>
                      </a:r>
                      <a:r>
                        <a:rPr lang="en-US" sz="1100" u="none" strike="noStrike" dirty="0" smtClean="0">
                          <a:effectLst/>
                        </a:rPr>
                        <a:t>6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FERBILD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293.804,25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2703536"/>
                  </a:ext>
                </a:extLst>
              </a:tr>
              <a:tr h="338220"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</a:t>
                      </a:r>
                      <a:r>
                        <a:rPr lang="en-US" sz="1100" u="none" strike="noStrike" dirty="0" smtClean="0">
                          <a:effectLst/>
                        </a:rPr>
                        <a:t>05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BDM-GRADNJA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293.953,00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 smtClean="0">
                          <a:effectLst/>
                        </a:rPr>
                        <a:t>0</a:t>
                      </a:r>
                      <a:r>
                        <a:rPr lang="sr-Latn-RS" sz="1100" u="none" strike="noStrike" dirty="0" smtClean="0">
                          <a:effectLst/>
                        </a:rPr>
                        <a:t>1</a:t>
                      </a:r>
                      <a:r>
                        <a:rPr lang="en-US" sz="1100" u="none" strike="noStrike" dirty="0" smtClean="0">
                          <a:effectLst/>
                        </a:rPr>
                        <a:t>7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PROMONT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293.681,25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597557"/>
                  </a:ext>
                </a:extLst>
              </a:tr>
              <a:tr h="338220"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</a:t>
                      </a:r>
                      <a:r>
                        <a:rPr lang="en-US" sz="1100" u="none" strike="noStrike" dirty="0" smtClean="0">
                          <a:effectLst/>
                        </a:rPr>
                        <a:t>06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BAUMEISTER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293.966,25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01</a:t>
                      </a:r>
                      <a:r>
                        <a:rPr lang="en-US" sz="1100" u="none" strike="noStrike" dirty="0" smtClean="0">
                          <a:effectLst/>
                        </a:rPr>
                        <a:t>8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EUROPOLIS PLUS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293.600,00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700026"/>
                  </a:ext>
                </a:extLst>
              </a:tr>
              <a:tr h="338220"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</a:t>
                      </a:r>
                      <a:r>
                        <a:rPr lang="en-US" sz="1100" u="none" strike="noStrike" dirty="0" smtClean="0">
                          <a:effectLst/>
                        </a:rPr>
                        <a:t>07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DARISON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293.973,75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01</a:t>
                      </a:r>
                      <a:r>
                        <a:rPr lang="en-US" sz="1100" u="none" strike="noStrike" dirty="0" smtClean="0">
                          <a:effectLst/>
                        </a:rPr>
                        <a:t>9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STEPCON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294.000,00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2629797"/>
                  </a:ext>
                </a:extLst>
              </a:tr>
              <a:tr h="338220"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</a:t>
                      </a:r>
                      <a:r>
                        <a:rPr lang="en-US" sz="1100" u="none" strike="noStrike" dirty="0" smtClean="0">
                          <a:effectLst/>
                        </a:rPr>
                        <a:t>08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OGRANAK BS TELECOM SOLUTIONS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294.183,50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</a:t>
                      </a:r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HIDROOPREMA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293.308,75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6862580"/>
                  </a:ext>
                </a:extLst>
              </a:tr>
              <a:tr h="31928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100" u="none" strike="noStrike" dirty="0" smtClean="0">
                          <a:effectLst/>
                        </a:rPr>
                        <a:t>009 </a:t>
                      </a:r>
                      <a:r>
                        <a:rPr lang="pt-BR" sz="1100" u="none" strike="noStrike" dirty="0">
                          <a:effectLst/>
                        </a:rPr>
                        <a:t>/ AKBOLAT NOVA ADRESA DOO</a:t>
                      </a:r>
                      <a:endParaRPr lang="pt-BR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294.277,75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02</a:t>
                      </a:r>
                      <a:r>
                        <a:rPr lang="en-US" sz="1100" u="none" strike="noStrike" dirty="0" smtClean="0">
                          <a:effectLst/>
                        </a:rPr>
                        <a:t>1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KOMERC-MALI SRB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293.278,50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364380"/>
                  </a:ext>
                </a:extLst>
              </a:tr>
              <a:tr h="338220"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</a:t>
                      </a:r>
                      <a:r>
                        <a:rPr lang="en-US" sz="1100" u="none" strike="noStrike" dirty="0" smtClean="0">
                          <a:effectLst/>
                        </a:rPr>
                        <a:t>10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RD MAL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300.000,00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02</a:t>
                      </a:r>
                      <a:r>
                        <a:rPr lang="en-US" sz="1100" u="none" strike="noStrike" dirty="0" smtClean="0">
                          <a:effectLst/>
                        </a:rPr>
                        <a:t>2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MASINOKOP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293.206,00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421990"/>
                  </a:ext>
                </a:extLst>
              </a:tr>
              <a:tr h="3382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 smtClean="0">
                          <a:effectLst/>
                        </a:rPr>
                        <a:t>011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PERI OPLATE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294.001,50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02</a:t>
                      </a:r>
                      <a:r>
                        <a:rPr lang="en-US" sz="1100" u="none" strike="noStrike" dirty="0" smtClean="0">
                          <a:effectLst/>
                        </a:rPr>
                        <a:t>3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VEMES DOO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293.188,00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854764"/>
                  </a:ext>
                </a:extLst>
              </a:tr>
              <a:tr h="338220"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</a:t>
                      </a:r>
                      <a:r>
                        <a:rPr lang="en-US" sz="1100" u="none" strike="noStrike" dirty="0" smtClean="0">
                          <a:effectLst/>
                        </a:rPr>
                        <a:t>12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ELEKTROVAT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293.984,00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Latn-RS" sz="1100" u="none" strike="noStrike" dirty="0" smtClean="0">
                          <a:effectLst/>
                        </a:rPr>
                        <a:t>02</a:t>
                      </a:r>
                      <a:r>
                        <a:rPr lang="en-US" sz="1100" u="none" strike="noStrike" dirty="0" smtClean="0">
                          <a:effectLst/>
                        </a:rPr>
                        <a:t>4</a:t>
                      </a:r>
                      <a:r>
                        <a:rPr lang="sr-Latn-RS" sz="1100" u="none" strike="noStrike" dirty="0" smtClean="0">
                          <a:effectLst/>
                        </a:rPr>
                        <a:t> </a:t>
                      </a:r>
                      <a:r>
                        <a:rPr lang="sr-Latn-RS" sz="1100" u="none" strike="noStrike" dirty="0">
                          <a:effectLst/>
                        </a:rPr>
                        <a:t>/ LHR DOO BEOGRAD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100" u="none" strike="noStrike" dirty="0">
                          <a:effectLst/>
                        </a:rPr>
                        <a:t>293.236,25</a:t>
                      </a:r>
                      <a:endParaRPr lang="sr-Latn-RS" sz="1100" b="0" i="0" u="none" strike="noStrike" dirty="0">
                        <a:solidFill>
                          <a:srgbClr val="1B293E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884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23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sr-Latn-RS" dirty="0" smtClean="0"/>
              <a:t>UKUPNO UTROŠENA SREDSTVA – 6.408.002,65 RSD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sr-Latn-RS" b="1" dirty="0" smtClean="0"/>
              <a:t>Struktura isplaćenih troškova u 202</a:t>
            </a:r>
            <a:r>
              <a:rPr lang="sr-Latn-RS" b="1" dirty="0"/>
              <a:t>2</a:t>
            </a:r>
            <a:r>
              <a:rPr lang="sr-Latn-RS" b="1" dirty="0" smtClean="0"/>
              <a:t>. godini:</a:t>
            </a:r>
          </a:p>
          <a:p>
            <a:pPr marL="0" indent="0">
              <a:buNone/>
            </a:pPr>
            <a:endParaRPr lang="sr-Latn-RS" b="1" dirty="0"/>
          </a:p>
          <a:p>
            <a:pPr marL="0" indent="0">
              <a:buNone/>
            </a:pPr>
            <a:endParaRPr lang="sr-Latn-RS" b="1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SAKOM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929" y="937185"/>
            <a:ext cx="1754002" cy="54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C00000"/>
                </a:solidFill>
              </a:rPr>
              <a:t>PRIPREMA </a:t>
            </a:r>
            <a:r>
              <a:rPr lang="sr-Latn-RS" dirty="0">
                <a:solidFill>
                  <a:srgbClr val="C00000"/>
                </a:solidFill>
              </a:rPr>
              <a:t>eko-konto doo 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509573"/>
              </p:ext>
            </p:extLst>
          </p:nvPr>
        </p:nvGraphicFramePr>
        <p:xfrm>
          <a:off x="581192" y="2834949"/>
          <a:ext cx="9824341" cy="285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38929">
                  <a:extLst>
                    <a:ext uri="{9D8B030D-6E8A-4147-A177-3AD203B41FA5}">
                      <a16:colId xmlns:a16="http://schemas.microsoft.com/office/drawing/2014/main" val="100505545"/>
                    </a:ext>
                  </a:extLst>
                </a:gridCol>
                <a:gridCol w="3285412">
                  <a:extLst>
                    <a:ext uri="{9D8B030D-6E8A-4147-A177-3AD203B41FA5}">
                      <a16:colId xmlns:a16="http://schemas.microsoft.com/office/drawing/2014/main" val="4006291902"/>
                    </a:ext>
                  </a:extLst>
                </a:gridCol>
              </a:tblGrid>
              <a:tr h="285888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sr-Latn-RS" sz="1400" u="none" strike="noStrike" dirty="0" smtClean="0">
                          <a:effectLst/>
                        </a:rPr>
                        <a:t> Stipendije </a:t>
                      </a:r>
                      <a:r>
                        <a:rPr lang="sr-Latn-RS" sz="1400" u="none" strike="noStrike" dirty="0">
                          <a:effectLst/>
                        </a:rPr>
                        <a:t>i krediti učenicima i studentima,</a:t>
                      </a:r>
                      <a:endParaRPr lang="sr-Latn-RS" sz="140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 smtClean="0">
                          <a:effectLst/>
                        </a:rPr>
                        <a:t>2.916.580,00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699049"/>
                  </a:ext>
                </a:extLst>
              </a:tr>
              <a:tr h="285888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sr-Latn-RS" sz="1400" u="none" strike="noStrike" dirty="0" smtClean="0">
                          <a:effectLst/>
                        </a:rPr>
                        <a:t> Zakupnina </a:t>
                      </a:r>
                      <a:r>
                        <a:rPr lang="sr-Latn-RS" sz="1400" u="none" strike="noStrike" dirty="0">
                          <a:effectLst/>
                        </a:rPr>
                        <a:t>poslovnog prostora </a:t>
                      </a:r>
                      <a:endParaRPr lang="sr-Latn-RS" sz="140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 smtClean="0">
                          <a:effectLst/>
                        </a:rPr>
                        <a:t> 1.068.961,95 </a:t>
                      </a:r>
                    </a:p>
                  </a:txBody>
                  <a:tcPr marL="3810" marR="3810" marT="381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296240"/>
                  </a:ext>
                </a:extLst>
              </a:tr>
              <a:tr h="285888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sr-Latn-RS" sz="1400" u="none" strike="noStrike" dirty="0" smtClean="0">
                          <a:effectLst/>
                        </a:rPr>
                        <a:t> Donacije </a:t>
                      </a:r>
                      <a:r>
                        <a:rPr lang="sr-Latn-RS" sz="1400" u="none" strike="noStrike" dirty="0">
                          <a:effectLst/>
                        </a:rPr>
                        <a:t>- Manastir Duboki Potok</a:t>
                      </a:r>
                      <a:endParaRPr lang="sr-Latn-RS" sz="140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>
                          <a:effectLst/>
                        </a:rPr>
                        <a:t>     </a:t>
                      </a:r>
                      <a:r>
                        <a:rPr lang="sr-Latn-RS" sz="1400" u="none" strike="noStrike" dirty="0" smtClean="0">
                          <a:effectLst/>
                        </a:rPr>
                        <a:t>587.928,00 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552637"/>
                  </a:ext>
                </a:extLst>
              </a:tr>
              <a:tr h="285888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sr-Latn-RS" sz="1400" u="none" strike="noStrike" dirty="0" smtClean="0">
                          <a:effectLst/>
                        </a:rPr>
                        <a:t> Tableti </a:t>
                      </a:r>
                      <a:r>
                        <a:rPr lang="sr-Latn-RS" sz="1400" u="none" strike="noStrike" dirty="0">
                          <a:effectLst/>
                        </a:rPr>
                        <a:t>za studente </a:t>
                      </a:r>
                      <a:endParaRPr lang="sr-Latn-RS" sz="140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 smtClean="0">
                          <a:effectLst/>
                        </a:rPr>
                        <a:t>533.934,00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046160"/>
                  </a:ext>
                </a:extLst>
              </a:tr>
              <a:tr h="285888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sr-Latn-RS" sz="1400" u="none" strike="noStrike" dirty="0" smtClean="0">
                          <a:effectLst/>
                        </a:rPr>
                        <a:t> Troškovi </a:t>
                      </a:r>
                      <a:r>
                        <a:rPr lang="sr-Latn-RS" sz="1400" u="none" strike="noStrike" dirty="0">
                          <a:effectLst/>
                        </a:rPr>
                        <a:t>računovodstvenih usluga</a:t>
                      </a:r>
                      <a:endParaRPr lang="sr-Latn-RS" sz="140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>
                          <a:effectLst/>
                        </a:rPr>
                        <a:t>     </a:t>
                      </a:r>
                      <a:r>
                        <a:rPr lang="sr-Latn-RS" sz="1400" u="none" strike="noStrike" dirty="0" smtClean="0">
                          <a:effectLst/>
                        </a:rPr>
                        <a:t> 507.738,32 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5887816"/>
                  </a:ext>
                </a:extLst>
              </a:tr>
              <a:tr h="285888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sr-Latn-R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Novogodišnji pokloni za studente</a:t>
                      </a:r>
                      <a:endParaRPr lang="sr-Latn-R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3810" marT="38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sr-Latn-R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480.930,00</a:t>
                      </a:r>
                      <a:endParaRPr lang="sr-Latn-R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894788"/>
                  </a:ext>
                </a:extLst>
              </a:tr>
              <a:tr h="285888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sr-Latn-RS" sz="1400" u="none" strike="noStrike" dirty="0" smtClean="0">
                          <a:effectLst/>
                        </a:rPr>
                        <a:t> Troškovi </a:t>
                      </a:r>
                      <a:r>
                        <a:rPr lang="sr-Latn-RS" sz="1400" u="none" strike="noStrike" dirty="0">
                          <a:effectLst/>
                        </a:rPr>
                        <a:t>internet usluga – hosting i web dizajn</a:t>
                      </a:r>
                      <a:endParaRPr lang="sr-Latn-RS" sz="140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>
                          <a:effectLst/>
                        </a:rPr>
                        <a:t>     </a:t>
                      </a:r>
                      <a:r>
                        <a:rPr lang="sr-Latn-RS" sz="1400" u="none" strike="noStrike" dirty="0" smtClean="0">
                          <a:effectLst/>
                        </a:rPr>
                        <a:t>145.368,00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9964576"/>
                  </a:ext>
                </a:extLst>
              </a:tr>
              <a:tr h="285888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sr-Latn-RS" sz="1400" u="none" strike="noStrike" dirty="0" smtClean="0">
                          <a:effectLst/>
                        </a:rPr>
                        <a:t> Troškovi </a:t>
                      </a:r>
                      <a:r>
                        <a:rPr lang="sr-Latn-RS" sz="1400" u="none" strike="noStrike" dirty="0">
                          <a:effectLst/>
                        </a:rPr>
                        <a:t>advokatskih usluga</a:t>
                      </a:r>
                      <a:endParaRPr lang="sr-Latn-RS" sz="140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 smtClean="0">
                          <a:effectLst/>
                        </a:rPr>
                        <a:t>141.003,24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277633"/>
                  </a:ext>
                </a:extLst>
              </a:tr>
              <a:tr h="285888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sr-Latn-RS" sz="1400" u="none" strike="noStrike" dirty="0" smtClean="0">
                          <a:effectLst/>
                        </a:rPr>
                        <a:t> Troškovi </a:t>
                      </a:r>
                      <a:r>
                        <a:rPr lang="sr-Latn-RS" sz="1400" u="none" strike="noStrike" dirty="0">
                          <a:effectLst/>
                        </a:rPr>
                        <a:t>platnog prometa u zemlji (bankarske provizije i dr.)</a:t>
                      </a:r>
                      <a:endParaRPr lang="sr-Latn-RS" sz="140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 smtClean="0">
                          <a:effectLst/>
                        </a:rPr>
                        <a:t> 20.809,14 </a:t>
                      </a:r>
                    </a:p>
                  </a:txBody>
                  <a:tcPr marL="3810" marR="3810" marT="381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256245"/>
                  </a:ext>
                </a:extLst>
              </a:tr>
              <a:tr h="285888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sr-Latn-RS" sz="1400" u="none" strike="noStrike" dirty="0" smtClean="0">
                          <a:effectLst/>
                        </a:rPr>
                        <a:t> Takse </a:t>
                      </a:r>
                      <a:r>
                        <a:rPr lang="sr-Latn-RS" sz="1400" u="none" strike="noStrike" dirty="0">
                          <a:effectLst/>
                        </a:rPr>
                        <a:t>(administrativne, sudske, registracione, lokalne takse i dr.)</a:t>
                      </a:r>
                      <a:endParaRPr lang="sr-Latn-RS" sz="140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>
                          <a:effectLst/>
                        </a:rPr>
                        <a:t>          </a:t>
                      </a:r>
                      <a:r>
                        <a:rPr lang="sr-Latn-RS" sz="1400" u="none" strike="noStrike" dirty="0" smtClean="0">
                          <a:effectLst/>
                        </a:rPr>
                        <a:t>4.750,00 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454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78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sr-Latn-RS" dirty="0" smtClean="0"/>
              <a:t>Struktura isplaćenih </a:t>
            </a:r>
            <a:r>
              <a:rPr lang="sr-Latn-RS" dirty="0"/>
              <a:t>stipendija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2.916.580,00 rsd: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09800"/>
            <a:ext cx="11029615" cy="36489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RS" sz="3600" b="1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1192" y="6244801"/>
            <a:ext cx="6917210" cy="365125"/>
          </a:xfrm>
        </p:spPr>
        <p:txBody>
          <a:bodyPr/>
          <a:lstStyle/>
          <a:p>
            <a:r>
              <a:rPr lang="sr-Latn-RS" dirty="0" smtClean="0">
                <a:solidFill>
                  <a:srgbClr val="C00000"/>
                </a:solidFill>
              </a:rPr>
              <a:t>PRIPREMA </a:t>
            </a:r>
            <a:r>
              <a:rPr lang="sr-Latn-RS" dirty="0">
                <a:solidFill>
                  <a:srgbClr val="C00000"/>
                </a:solidFill>
              </a:rPr>
              <a:t>eko-konto doo 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Picture 2" descr="SAKOM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929" y="937185"/>
            <a:ext cx="1754002" cy="54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070436"/>
              </p:ext>
            </p:extLst>
          </p:nvPr>
        </p:nvGraphicFramePr>
        <p:xfrm>
          <a:off x="1054103" y="1841499"/>
          <a:ext cx="9660463" cy="4217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4592">
                  <a:extLst>
                    <a:ext uri="{9D8B030D-6E8A-4147-A177-3AD203B41FA5}">
                      <a16:colId xmlns:a16="http://schemas.microsoft.com/office/drawing/2014/main" val="4145421407"/>
                    </a:ext>
                  </a:extLst>
                </a:gridCol>
                <a:gridCol w="2271927">
                  <a:extLst>
                    <a:ext uri="{9D8B030D-6E8A-4147-A177-3AD203B41FA5}">
                      <a16:colId xmlns:a16="http://schemas.microsoft.com/office/drawing/2014/main" val="3267295185"/>
                    </a:ext>
                  </a:extLst>
                </a:gridCol>
                <a:gridCol w="1374611">
                  <a:extLst>
                    <a:ext uri="{9D8B030D-6E8A-4147-A177-3AD203B41FA5}">
                      <a16:colId xmlns:a16="http://schemas.microsoft.com/office/drawing/2014/main" val="61670501"/>
                    </a:ext>
                  </a:extLst>
                </a:gridCol>
                <a:gridCol w="458203">
                  <a:extLst>
                    <a:ext uri="{9D8B030D-6E8A-4147-A177-3AD203B41FA5}">
                      <a16:colId xmlns:a16="http://schemas.microsoft.com/office/drawing/2014/main" val="2401171311"/>
                    </a:ext>
                  </a:extLst>
                </a:gridCol>
                <a:gridCol w="954592">
                  <a:extLst>
                    <a:ext uri="{9D8B030D-6E8A-4147-A177-3AD203B41FA5}">
                      <a16:colId xmlns:a16="http://schemas.microsoft.com/office/drawing/2014/main" val="1491890623"/>
                    </a:ext>
                  </a:extLst>
                </a:gridCol>
                <a:gridCol w="2271927">
                  <a:extLst>
                    <a:ext uri="{9D8B030D-6E8A-4147-A177-3AD203B41FA5}">
                      <a16:colId xmlns:a16="http://schemas.microsoft.com/office/drawing/2014/main" val="69485430"/>
                    </a:ext>
                  </a:extLst>
                </a:gridCol>
                <a:gridCol w="1374611">
                  <a:extLst>
                    <a:ext uri="{9D8B030D-6E8A-4147-A177-3AD203B41FA5}">
                      <a16:colId xmlns:a16="http://schemas.microsoft.com/office/drawing/2014/main" val="2308503123"/>
                    </a:ext>
                  </a:extLst>
                </a:gridCol>
              </a:tblGrid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 dirty="0">
                          <a:effectLst/>
                        </a:rPr>
                        <a:t>Broj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 dirty="0">
                          <a:effectLst/>
                        </a:rPr>
                        <a:t>Ime i prezime stipendiste: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 smtClean="0">
                          <a:effectLst/>
                        </a:rPr>
                        <a:t>           </a:t>
                      </a:r>
                      <a:r>
                        <a:rPr lang="sr-Latn-RS" sz="1100" b="1" u="none" strike="noStrike" dirty="0">
                          <a:effectLst/>
                        </a:rPr>
                        <a:t>Iznos: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Broj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 dirty="0">
                          <a:effectLst/>
                        </a:rPr>
                        <a:t>Ime i prezime stipendiste: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 smtClean="0">
                          <a:effectLst/>
                        </a:rPr>
                        <a:t>            </a:t>
                      </a:r>
                      <a:r>
                        <a:rPr lang="sr-Latn-RS" sz="1100" b="1" u="none" strike="noStrike" dirty="0">
                          <a:effectLst/>
                        </a:rPr>
                        <a:t>Iznos: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6993815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 dirty="0">
                          <a:effectLst/>
                        </a:rPr>
                        <a:t>1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ALEKSA VUJANOVIĆ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105.832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17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KATARINA JOVIC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  11.760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5081197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2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ALEKSANDRA MILOVIC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129.352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18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KLARA CIRIC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>
                          <a:effectLst/>
                        </a:rPr>
                        <a:t>              23.520 </a:t>
                      </a:r>
                      <a:endParaRPr lang="sr-Latn-R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1213853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3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ANASTASIJA PLAZINIC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117.592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19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MARIJA NIKOLIC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141.112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4945036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4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ANDJELA POSPISEK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  11.760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20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MARTA GALJAK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105.832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4275601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5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ANDJELA STOJANOVIC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141.112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21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MAŠA VUČETIĆ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117.600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2759555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6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AYDIN MALIKLI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  23.520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 dirty="0">
                          <a:effectLst/>
                        </a:rPr>
                        <a:t>22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MILAN SAVIC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  94.080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738794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7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BOJANA JEZDIMIROVIC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  23.520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23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MILENA LAZAREVIC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141.112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0598239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8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DRAGUTIN VULETIC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  11.760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24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MILICA VUCKOVIC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  23.520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902839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9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DUNJA PUPAVAC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141.112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25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NEMANJA JOVANOVIC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105.832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53522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10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INES BJELIĆ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141.112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26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PETAR ISAKOVIC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141.112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8227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11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JANA VUKOSAVIĆ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141.112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 dirty="0">
                          <a:effectLst/>
                        </a:rPr>
                        <a:t>27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STEFAN LJUBINKOVIĆ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164.872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276062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12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JELENA LAZIC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  11.760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 dirty="0">
                          <a:effectLst/>
                        </a:rPr>
                        <a:t>28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STOJAN VUCINIC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  23.520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07386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13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JELENA RAKIĆ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117.592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29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TALEH ALAKBARLI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129.356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0633211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14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JELISAVETA ISAKOVIC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141.112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30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TAMARA GLIGORIC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  11.760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08942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15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JOVANA DZODIC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141.112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31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UROŠ PANTELIĆ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117.600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397382"/>
                  </a:ext>
                </a:extLst>
              </a:tr>
              <a:tr h="24809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16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>
                          <a:effectLst/>
                        </a:rPr>
                        <a:t>JOVANA RISTIC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141.112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32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100" u="none" strike="noStrike" dirty="0">
                          <a:effectLst/>
                        </a:rPr>
                        <a:t>ZELJKO GRBIC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             23.520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171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5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sr-Latn-RS" dirty="0" smtClean="0"/>
              <a:t>Konačno stanje na dan 31/12/202</a:t>
            </a:r>
            <a:r>
              <a:rPr lang="sr-Latn-RS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r-Latn-RS" dirty="0" smtClean="0"/>
              <a:t>(1) Početno stanje na dan 01.01.2022. </a:t>
            </a:r>
            <a:r>
              <a:rPr lang="sr-Latn-RS" dirty="0"/>
              <a:t>-  3.972.940,20 </a:t>
            </a:r>
            <a:r>
              <a:rPr lang="sr-Latn-RS" dirty="0" smtClean="0"/>
              <a:t>RSD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RS" dirty="0" smtClean="0"/>
              <a:t>(2) Ukupno prikupljenih sredstava 2022. – </a:t>
            </a:r>
            <a:r>
              <a:rPr lang="sr-Latn-RS" dirty="0"/>
              <a:t>7.057.137,50 </a:t>
            </a:r>
            <a:r>
              <a:rPr lang="sr-Latn-RS" dirty="0" smtClean="0"/>
              <a:t>RSD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RS" dirty="0" smtClean="0"/>
              <a:t>(3) Ukupno utrošenih sredstava 2022. </a:t>
            </a:r>
            <a:r>
              <a:rPr lang="sr-Latn-RS" dirty="0"/>
              <a:t>- </a:t>
            </a:r>
            <a:r>
              <a:rPr lang="sr-Latn-RS" dirty="0">
                <a:solidFill>
                  <a:srgbClr val="FF0000"/>
                </a:solidFill>
              </a:rPr>
              <a:t>6.408.002,65 </a:t>
            </a:r>
            <a:r>
              <a:rPr lang="sr-Latn-RS" dirty="0" smtClean="0">
                <a:solidFill>
                  <a:srgbClr val="FF0000"/>
                </a:solidFill>
              </a:rPr>
              <a:t>RSD</a:t>
            </a:r>
          </a:p>
          <a:p>
            <a:pPr>
              <a:buFont typeface="Wingdings" panose="05000000000000000000" pitchFamily="2" charset="2"/>
              <a:buChar char="q"/>
            </a:pPr>
            <a:endParaRPr lang="sr-Latn-R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sr-Latn-RS" b="1" dirty="0" smtClean="0"/>
              <a:t>(4) Stanje novčanih sredstava na dan 31.12.2022. – </a:t>
            </a:r>
            <a:r>
              <a:rPr lang="sr-Latn-RS" b="1" dirty="0"/>
              <a:t>4.622.075,05 </a:t>
            </a:r>
            <a:r>
              <a:rPr lang="sr-Latn-RS" b="1" dirty="0" smtClean="0"/>
              <a:t>RSD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C00000"/>
                </a:solidFill>
              </a:rPr>
              <a:t>PRIPREMA eko-konto </a:t>
            </a:r>
            <a:r>
              <a:rPr lang="sr-Latn-RS" dirty="0">
                <a:solidFill>
                  <a:srgbClr val="C00000"/>
                </a:solidFill>
              </a:rPr>
              <a:t>doo 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08454" y="4456670"/>
            <a:ext cx="62278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SAKOM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929" y="937185"/>
            <a:ext cx="1754002" cy="54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27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PROMENE NAKON DANA BILANSIRANJA </a:t>
            </a:r>
            <a:r>
              <a:rPr lang="sr-Latn-RS" dirty="0" smtClean="0"/>
              <a:t>– 2023. GODINA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r-Latn-RS" sz="3600" dirty="0" smtClean="0"/>
              <a:t>sakom</a:t>
            </a:r>
            <a:endParaRPr lang="en-US" sz="3600" dirty="0"/>
          </a:p>
        </p:txBody>
      </p:sp>
      <p:pic>
        <p:nvPicPr>
          <p:cNvPr id="1026" name="Picture 2" descr="SAKOM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647" y="3945924"/>
            <a:ext cx="5366635" cy="166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bg1"/>
                </a:solidFill>
              </a:rPr>
              <a:t>PRIPREMa eko-konto doo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7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sr-Latn-RS" dirty="0" smtClean="0"/>
              <a:t>UKUPNO PRIKUPLJENA SREDSTVA – </a:t>
            </a:r>
            <a:r>
              <a:rPr lang="en-US" dirty="0" smtClean="0"/>
              <a:t>4.</a:t>
            </a:r>
            <a:r>
              <a:rPr lang="sr-Latn-RS" dirty="0" smtClean="0"/>
              <a:t>706.747,00</a:t>
            </a:r>
            <a:r>
              <a:rPr lang="en-US" dirty="0" smtClean="0"/>
              <a:t> </a:t>
            </a:r>
            <a:r>
              <a:rPr lang="sr-Latn-RS" dirty="0" smtClean="0"/>
              <a:t>RSD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675415"/>
              </p:ext>
            </p:extLst>
          </p:nvPr>
        </p:nvGraphicFramePr>
        <p:xfrm>
          <a:off x="1096433" y="2036229"/>
          <a:ext cx="10020300" cy="4140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6178">
                  <a:extLst>
                    <a:ext uri="{9D8B030D-6E8A-4147-A177-3AD203B41FA5}">
                      <a16:colId xmlns:a16="http://schemas.microsoft.com/office/drawing/2014/main" val="298903012"/>
                    </a:ext>
                  </a:extLst>
                </a:gridCol>
                <a:gridCol w="6626327">
                  <a:extLst>
                    <a:ext uri="{9D8B030D-6E8A-4147-A177-3AD203B41FA5}">
                      <a16:colId xmlns:a16="http://schemas.microsoft.com/office/drawing/2014/main" val="1765553653"/>
                    </a:ext>
                  </a:extLst>
                </a:gridCol>
                <a:gridCol w="1777795">
                  <a:extLst>
                    <a:ext uri="{9D8B030D-6E8A-4147-A177-3AD203B41FA5}">
                      <a16:colId xmlns:a16="http://schemas.microsoft.com/office/drawing/2014/main" val="608135092"/>
                    </a:ext>
                  </a:extLst>
                </a:gridCol>
              </a:tblGrid>
              <a:tr h="19071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BROJ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NAZIV FIRME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effectLst/>
                        </a:rPr>
                        <a:t> IZNOS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1124106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 dirty="0">
                          <a:effectLst/>
                        </a:rPr>
                        <a:t>1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AQUA MONT SERVICE DOO*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293.220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637902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 dirty="0">
                          <a:effectLst/>
                        </a:rPr>
                        <a:t>2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AZVIRT OGRANAK BEOGRAD BEOGRAD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293.431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513512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3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>
                          <a:effectLst/>
                        </a:rPr>
                        <a:t>BAUMEISTER DOO, MAKSIMA GORKOG 117,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293.351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5443848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4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>
                          <a:effectLst/>
                        </a:rPr>
                        <a:t>BDM-GRADNJA DOO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300.000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559712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5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DARISON DOO BEOGRAD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293.351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9039317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6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DIS NISKOGRADNJA DOO VALJEVO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293.290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827540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7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ELEKTROVAT DOO BEOGRAD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293.351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994899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8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KOMERC-MALI SRB DOO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293.351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700834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9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LHR DOO BEOGRAD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293.336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237854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10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MASINOKOP DOO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293.327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217990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11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NAFTACHEM D.O.O.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>
                          <a:effectLst/>
                        </a:rPr>
                        <a:t>     293.378 </a:t>
                      </a:r>
                      <a:endParaRPr lang="sr-Latn-R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800672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12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PERI OPLATE DOO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293.378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2189957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13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PIMEX MG.CO DOO BEOGRAD GRAD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293.300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72647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14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PROMONT DOO BEOGRAD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293.435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056981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15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RD MAL DOO ČAČAK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300.000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7723853"/>
                  </a:ext>
                </a:extLst>
              </a:tr>
              <a:tr h="24684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16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u="none" strike="noStrike" dirty="0">
                          <a:effectLst/>
                        </a:rPr>
                        <a:t>WEST GRADNJA DOO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u="none" strike="noStrike" dirty="0">
                          <a:effectLst/>
                        </a:rPr>
                        <a:t>     293.250 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235517"/>
                  </a:ext>
                </a:extLst>
              </a:tr>
            </a:tbl>
          </a:graphicData>
        </a:graphic>
      </p:graphicFrame>
      <p:pic>
        <p:nvPicPr>
          <p:cNvPr id="4" name="Picture 2" descr="SAKOM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929" y="937185"/>
            <a:ext cx="1754002" cy="54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6492875"/>
            <a:ext cx="6917210" cy="365125"/>
          </a:xfrm>
        </p:spPr>
        <p:txBody>
          <a:bodyPr/>
          <a:lstStyle/>
          <a:p>
            <a:r>
              <a:rPr lang="sr-Latn-RS" dirty="0" smtClean="0">
                <a:solidFill>
                  <a:srgbClr val="C00000"/>
                </a:solidFill>
              </a:rPr>
              <a:t>PRIPREMA eko-konto </a:t>
            </a:r>
            <a:r>
              <a:rPr lang="sr-Latn-RS" dirty="0">
                <a:solidFill>
                  <a:srgbClr val="C00000"/>
                </a:solidFill>
              </a:rPr>
              <a:t>doo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11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sr-Latn-RS" dirty="0" smtClean="0"/>
              <a:t>UKUPNO UTROŠENA SREDSTVA – </a:t>
            </a:r>
            <a:r>
              <a:rPr lang="sr-Latn-RS" dirty="0"/>
              <a:t> 2.685.530,22 </a:t>
            </a:r>
            <a:r>
              <a:rPr lang="sr-Latn-RS" dirty="0" smtClean="0"/>
              <a:t>rsd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059" y="2332896"/>
            <a:ext cx="11029615" cy="367830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sr-Latn-RS" b="1" dirty="0" smtClean="0"/>
              <a:t>Struktura realizovanih troškova u 2023. godini:</a:t>
            </a:r>
          </a:p>
        </p:txBody>
      </p:sp>
      <p:pic>
        <p:nvPicPr>
          <p:cNvPr id="4" name="Picture 2" descr="SAKOM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929" y="937185"/>
            <a:ext cx="1754002" cy="54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C00000"/>
                </a:solidFill>
              </a:rPr>
              <a:t>PRIPREMA </a:t>
            </a:r>
            <a:r>
              <a:rPr lang="sr-Latn-RS" dirty="0">
                <a:solidFill>
                  <a:srgbClr val="C00000"/>
                </a:solidFill>
              </a:rPr>
              <a:t>eko-konto doo 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509633"/>
              </p:ext>
            </p:extLst>
          </p:nvPr>
        </p:nvGraphicFramePr>
        <p:xfrm>
          <a:off x="300037" y="2743730"/>
          <a:ext cx="10606087" cy="28503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54110">
                  <a:extLst>
                    <a:ext uri="{9D8B030D-6E8A-4147-A177-3AD203B41FA5}">
                      <a16:colId xmlns:a16="http://schemas.microsoft.com/office/drawing/2014/main" val="3708343423"/>
                    </a:ext>
                  </a:extLst>
                </a:gridCol>
                <a:gridCol w="2251977">
                  <a:extLst>
                    <a:ext uri="{9D8B030D-6E8A-4147-A177-3AD203B41FA5}">
                      <a16:colId xmlns:a16="http://schemas.microsoft.com/office/drawing/2014/main" val="3514679573"/>
                    </a:ext>
                  </a:extLst>
                </a:gridCol>
              </a:tblGrid>
              <a:tr h="316706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sr-Latn-RS" sz="1600" u="none" strike="noStrike" dirty="0" smtClean="0">
                          <a:effectLst/>
                        </a:rPr>
                        <a:t>Stipendije </a:t>
                      </a:r>
                      <a:r>
                        <a:rPr lang="sr-Latn-RS" sz="1600" u="none" strike="noStrike" dirty="0">
                          <a:effectLst/>
                        </a:rPr>
                        <a:t>i krediti učenicima i studentima,</a:t>
                      </a:r>
                      <a:endParaRPr lang="sr-Latn-RS" sz="101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Latn-RS" sz="1400" u="none" strike="noStrike" dirty="0">
                          <a:effectLst/>
                        </a:rPr>
                        <a:t>           </a:t>
                      </a:r>
                      <a:r>
                        <a:rPr lang="sr-Latn-RS" sz="1400" u="none" strike="noStrike" dirty="0" smtClean="0">
                          <a:effectLst/>
                        </a:rPr>
                        <a:t>1.446.480,00 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520886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Donacija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dzudo klub „VIN”</a:t>
                      </a:r>
                      <a:endParaRPr lang="pl-PL" sz="101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Latn-RS" sz="1400" u="none" strike="noStrike" dirty="0" smtClean="0">
                          <a:effectLst/>
                        </a:rPr>
                        <a:t> 351.988,20 </a:t>
                      </a:r>
                      <a:endParaRPr lang="sr-Latn-RS" sz="1400" u="none" strike="noStrike" dirty="0">
                        <a:effectLst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31172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sr-Latn-RS" sz="1600" u="none" strike="noStrike" dirty="0" smtClean="0">
                          <a:effectLst/>
                        </a:rPr>
                        <a:t>Tableti </a:t>
                      </a:r>
                      <a:r>
                        <a:rPr lang="sr-Latn-RS" sz="1600" u="none" strike="noStrike" dirty="0">
                          <a:effectLst/>
                        </a:rPr>
                        <a:t>za studente </a:t>
                      </a:r>
                      <a:endParaRPr lang="sr-Latn-RS" sz="101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Latn-RS" sz="1400" u="none" strike="noStrike" dirty="0">
                          <a:effectLst/>
                        </a:rPr>
                        <a:t>              </a:t>
                      </a:r>
                      <a:r>
                        <a:rPr lang="sr-Latn-RS" sz="1400" u="none" strike="noStrike" dirty="0" smtClean="0">
                          <a:effectLst/>
                        </a:rPr>
                        <a:t> 264.978,00</a:t>
                      </a:r>
                    </a:p>
                  </a:txBody>
                  <a:tcPr marL="27432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782522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sr-Latn-RS" sz="1600" u="none" strike="noStrike" dirty="0" smtClean="0">
                          <a:effectLst/>
                        </a:rPr>
                        <a:t>Troškovi </a:t>
                      </a:r>
                      <a:r>
                        <a:rPr lang="sr-Latn-RS" sz="1600" u="none" strike="noStrike" dirty="0">
                          <a:effectLst/>
                        </a:rPr>
                        <a:t>računovodstvenih usluga</a:t>
                      </a:r>
                      <a:endParaRPr lang="sr-Latn-RS" sz="101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Latn-RS" sz="1400" u="none" strike="noStrike" dirty="0" smtClean="0">
                          <a:effectLst/>
                        </a:rPr>
                        <a:t>               253.401,34 </a:t>
                      </a:r>
                      <a:endParaRPr lang="sr-Latn-RS" sz="1400" u="none" strike="noStrike" dirty="0">
                        <a:effectLst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018327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sr-Latn-RS" sz="1600" u="none" strike="noStrike" dirty="0" smtClean="0">
                          <a:effectLst/>
                        </a:rPr>
                        <a:t>Zakupnina poslovnog prostora </a:t>
                      </a:r>
                      <a:endParaRPr lang="sr-Latn-RS" sz="101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Latn-RS" sz="1400" u="none" strike="noStrike" dirty="0" smtClean="0">
                          <a:effectLst/>
                        </a:rPr>
                        <a:t>                246.402,17 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102445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sr-Latn-RS" sz="1600" u="none" strike="noStrike" dirty="0" smtClean="0">
                          <a:effectLst/>
                        </a:rPr>
                        <a:t>Troškovi </a:t>
                      </a:r>
                      <a:r>
                        <a:rPr lang="sr-Latn-RS" sz="1600" u="none" strike="noStrike" dirty="0">
                          <a:effectLst/>
                        </a:rPr>
                        <a:t>internet usluga – hosting i web dizajn</a:t>
                      </a:r>
                      <a:endParaRPr lang="sr-Latn-RS" sz="101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Latn-RS" sz="1400" u="none" strike="noStrike" dirty="0">
                          <a:effectLst/>
                        </a:rPr>
                        <a:t>                </a:t>
                      </a:r>
                      <a:r>
                        <a:rPr lang="sr-Latn-RS" sz="1400" u="none" strike="noStrike" dirty="0" smtClean="0">
                          <a:effectLst/>
                        </a:rPr>
                        <a:t>54.000,00 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568902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sr-Latn-RS" sz="1600" u="none" strike="noStrike" dirty="0" smtClean="0">
                          <a:effectLst/>
                        </a:rPr>
                        <a:t>Troškovi </a:t>
                      </a:r>
                      <a:r>
                        <a:rPr lang="sr-Latn-RS" sz="1600" u="none" strike="noStrike" dirty="0">
                          <a:effectLst/>
                        </a:rPr>
                        <a:t>advokatskih usluga</a:t>
                      </a:r>
                      <a:endParaRPr lang="sr-Latn-RS" sz="101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Latn-RS" sz="1400" u="none" strike="noStrike" dirty="0">
                          <a:effectLst/>
                        </a:rPr>
                        <a:t>                </a:t>
                      </a:r>
                      <a:r>
                        <a:rPr lang="sr-Latn-RS" sz="1400" u="none" strike="noStrike" dirty="0" smtClean="0">
                          <a:effectLst/>
                        </a:rPr>
                        <a:t> 46.923,72  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995180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sr-Latn-RS" sz="1600" u="none" strike="noStrike" dirty="0" smtClean="0">
                          <a:effectLst/>
                        </a:rPr>
                        <a:t>Troškovi </a:t>
                      </a:r>
                      <a:r>
                        <a:rPr lang="sr-Latn-RS" sz="1600" u="none" strike="noStrike" dirty="0">
                          <a:effectLst/>
                        </a:rPr>
                        <a:t>platnog prometa u zemlji (bankarske provizije i dr.)</a:t>
                      </a:r>
                      <a:endParaRPr lang="sr-Latn-RS" sz="101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Latn-RS" sz="1400" u="none" strike="noStrike" dirty="0">
                          <a:effectLst/>
                        </a:rPr>
                        <a:t>                </a:t>
                      </a:r>
                      <a:r>
                        <a:rPr lang="sr-Latn-R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sr-Latn-RS" sz="1400" u="none" strike="noStrike" dirty="0" smtClean="0">
                          <a:effectLst/>
                        </a:rPr>
                        <a:t> 20.806,79 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9268527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l" rtl="0" fontAlgn="ctr">
                        <a:buClr>
                          <a:schemeClr val="accent2"/>
                        </a:buClr>
                        <a:buSzPts val="101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sr-Latn-RS" sz="1600" u="none" strike="noStrike" dirty="0" smtClean="0">
                          <a:effectLst/>
                        </a:rPr>
                        <a:t>Takse </a:t>
                      </a:r>
                      <a:r>
                        <a:rPr lang="sr-Latn-RS" sz="1600" u="none" strike="noStrike" dirty="0">
                          <a:effectLst/>
                        </a:rPr>
                        <a:t>(administrativne, sudske, registracione, lokalne takse i dr.)   </a:t>
                      </a:r>
                      <a:endParaRPr lang="sr-Latn-RS" sz="1010" b="0" i="0" u="none" strike="noStrike" dirty="0">
                        <a:solidFill>
                          <a:srgbClr val="903163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Latn-RS" sz="1400" u="none" strike="noStrike" dirty="0">
                          <a:effectLst/>
                        </a:rPr>
                        <a:t>                  </a:t>
                      </a:r>
                      <a:r>
                        <a:rPr lang="sr-Latn-RS" sz="1400" u="none" strike="noStrike" dirty="0" smtClean="0">
                          <a:effectLst/>
                        </a:rPr>
                        <a:t>550,00 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4320" marR="3810" marT="38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476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87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sr-Latn-RS" dirty="0" smtClean="0"/>
              <a:t>Struktura isplaćenih stipendija U 2023</a:t>
            </a:r>
            <a:r>
              <a:rPr lang="sr-Latn-RS" dirty="0"/>
              <a:t>. </a:t>
            </a:r>
            <a:r>
              <a:rPr lang="sr-Latn-RS" dirty="0" smtClean="0"/>
              <a:t>GOD </a:t>
            </a:r>
            <a:br>
              <a:rPr lang="sr-Latn-RS" dirty="0" smtClean="0"/>
            </a:br>
            <a:r>
              <a:rPr lang="sr-Latn-RS" dirty="0" smtClean="0"/>
              <a:t>1.446.480,00 RSD: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1192" y="6349744"/>
            <a:ext cx="6917210" cy="365125"/>
          </a:xfrm>
        </p:spPr>
        <p:txBody>
          <a:bodyPr/>
          <a:lstStyle/>
          <a:p>
            <a:r>
              <a:rPr lang="sr-Latn-RS" dirty="0" smtClean="0">
                <a:solidFill>
                  <a:srgbClr val="C00000"/>
                </a:solidFill>
              </a:rPr>
              <a:t>PRIPREMA </a:t>
            </a:r>
            <a:r>
              <a:rPr lang="sr-Latn-RS" dirty="0">
                <a:solidFill>
                  <a:srgbClr val="C00000"/>
                </a:solidFill>
              </a:rPr>
              <a:t>eko-konto doo 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Picture 2" descr="SAKOM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929" y="937185"/>
            <a:ext cx="1754002" cy="54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82636"/>
              </p:ext>
            </p:extLst>
          </p:nvPr>
        </p:nvGraphicFramePr>
        <p:xfrm>
          <a:off x="1143001" y="1863870"/>
          <a:ext cx="10104966" cy="44858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4846">
                  <a:extLst>
                    <a:ext uri="{9D8B030D-6E8A-4147-A177-3AD203B41FA5}">
                      <a16:colId xmlns:a16="http://schemas.microsoft.com/office/drawing/2014/main" val="4010702046"/>
                    </a:ext>
                  </a:extLst>
                </a:gridCol>
                <a:gridCol w="3075238">
                  <a:extLst>
                    <a:ext uri="{9D8B030D-6E8A-4147-A177-3AD203B41FA5}">
                      <a16:colId xmlns:a16="http://schemas.microsoft.com/office/drawing/2014/main" val="931441374"/>
                    </a:ext>
                  </a:extLst>
                </a:gridCol>
                <a:gridCol w="1277535">
                  <a:extLst>
                    <a:ext uri="{9D8B030D-6E8A-4147-A177-3AD203B41FA5}">
                      <a16:colId xmlns:a16="http://schemas.microsoft.com/office/drawing/2014/main" val="308207625"/>
                    </a:ext>
                  </a:extLst>
                </a:gridCol>
                <a:gridCol w="498125">
                  <a:extLst>
                    <a:ext uri="{9D8B030D-6E8A-4147-A177-3AD203B41FA5}">
                      <a16:colId xmlns:a16="http://schemas.microsoft.com/office/drawing/2014/main" val="2471094501"/>
                    </a:ext>
                  </a:extLst>
                </a:gridCol>
                <a:gridCol w="690535">
                  <a:extLst>
                    <a:ext uri="{9D8B030D-6E8A-4147-A177-3AD203B41FA5}">
                      <a16:colId xmlns:a16="http://schemas.microsoft.com/office/drawing/2014/main" val="1857214670"/>
                    </a:ext>
                  </a:extLst>
                </a:gridCol>
                <a:gridCol w="2581850">
                  <a:extLst>
                    <a:ext uri="{9D8B030D-6E8A-4147-A177-3AD203B41FA5}">
                      <a16:colId xmlns:a16="http://schemas.microsoft.com/office/drawing/2014/main" val="1301110862"/>
                    </a:ext>
                  </a:extLst>
                </a:gridCol>
                <a:gridCol w="1256837">
                  <a:extLst>
                    <a:ext uri="{9D8B030D-6E8A-4147-A177-3AD203B41FA5}">
                      <a16:colId xmlns:a16="http://schemas.microsoft.com/office/drawing/2014/main" val="2580451570"/>
                    </a:ext>
                  </a:extLst>
                </a:gridCol>
              </a:tblGrid>
              <a:tr h="440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b="0" u="none" strike="noStrike" dirty="0">
                          <a:effectLst/>
                        </a:rPr>
                        <a:t>Broj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1963" marR="1963" marT="19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b="0" u="none" strike="noStrike" dirty="0">
                          <a:effectLst/>
                        </a:rPr>
                        <a:t>Ime i prezime stipendiste: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1963" marR="1963" marT="19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b="1" u="none" strike="noStrike" dirty="0">
                          <a:effectLst/>
                        </a:rPr>
                        <a:t>            Iznos: 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1963" marR="1963" marT="19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b="0" u="none" strike="noStrike" dirty="0">
                          <a:effectLst/>
                        </a:rPr>
                        <a:t>Broj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1963" marR="1963" marT="19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b="0" u="none" strike="noStrike" dirty="0">
                          <a:effectLst/>
                        </a:rPr>
                        <a:t>Ime i prezime stipendiste: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1963" marR="1963" marT="19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b="1" u="none" strike="noStrike" dirty="0">
                          <a:effectLst/>
                        </a:rPr>
                        <a:t>            Iznos: 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/>
                      </a:endParaRPr>
                    </a:p>
                  </a:txBody>
                  <a:tcPr marL="1963" marR="1963" marT="196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21233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1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 dirty="0">
                          <a:effectLst/>
                        </a:rPr>
                        <a:t>ANA CIRIC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23.520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18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KATARINA METIKOS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23.520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9146106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2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ANASTASIJA PLAZINIC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19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KATARINA MILETIC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23.520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32034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3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 dirty="0">
                          <a:effectLst/>
                        </a:rPr>
                        <a:t>ANDJELA POSPISEK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20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KLARA CIRIC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550875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ANDJELA RUVIDIC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23.520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21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MARIJA NIKOLIC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05082"/>
                  </a:ext>
                </a:extLst>
              </a:tr>
              <a:tr h="318368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ANDJELA STOJANOVIC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22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MARIJA RADOVANOVIC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23.520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368844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6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 dirty="0">
                          <a:effectLst/>
                        </a:rPr>
                        <a:t>AYDIN </a:t>
                      </a:r>
                      <a:r>
                        <a:rPr lang="sr-Latn-RS" sz="1200" u="none" strike="noStrike" dirty="0" smtClean="0">
                          <a:effectLst/>
                        </a:rPr>
                        <a:t>MALIKLI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23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MAŠA VUČETIĆ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050272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7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BOJANA JEZDIMIROVIC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24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MILAN SAVIC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830305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8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DRAGUTIN VULETIC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25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MILENA LAZAREVIC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490069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9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DUNJA PUPAVAC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26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MILICA VUCKOVIC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472264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10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INES BJELIĆ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27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PETAR ISAKOVIC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6857621"/>
                  </a:ext>
                </a:extLst>
              </a:tr>
              <a:tr h="318368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11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JANA VUKOSAVIĆ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28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 dirty="0">
                          <a:effectLst/>
                        </a:rPr>
                        <a:t>STEFAN LJUBINKOVIĆ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0906746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12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JELENA LAZIC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29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 dirty="0">
                          <a:effectLst/>
                        </a:rPr>
                        <a:t>STOJAN VUCINIC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6422566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13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JELENA RAKIĆ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>
                          <a:effectLst/>
                        </a:rPr>
                        <a:t>30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 dirty="0">
                          <a:effectLst/>
                        </a:rPr>
                        <a:t>TALEH ALAKBARLI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11.760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481800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14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JELISAVETA ISAKOVIC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31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 dirty="0">
                          <a:effectLst/>
                        </a:rPr>
                        <a:t>TAMARA GLIGORIC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8699489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15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JOVANA DZODIC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32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 dirty="0">
                          <a:effectLst/>
                        </a:rPr>
                        <a:t>UGLJESA VUCINIC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23.520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4600224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16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JOVANA RISTIC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33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 dirty="0">
                          <a:effectLst/>
                        </a:rPr>
                        <a:t>UROŠ PANTELIĆ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638328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17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KATARINA JOVIC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34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ZELJKO GRBIC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47.040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553588"/>
                  </a:ext>
                </a:extLst>
              </a:tr>
              <a:tr h="213043"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effectLst/>
                        </a:rPr>
                        <a:t>35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u="none" strike="noStrike">
                          <a:effectLst/>
                        </a:rPr>
                        <a:t>ZIVKO MATIC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u="none" strike="noStrike" dirty="0">
                          <a:effectLst/>
                        </a:rPr>
                        <a:t>     23.520 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63" marR="1963" marT="196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6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13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770</TotalTime>
  <Words>1200</Words>
  <Application>Microsoft Office PowerPoint</Application>
  <PresentationFormat>Widescreen</PresentationFormat>
  <Paragraphs>455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Gill Sans MT</vt:lpstr>
      <vt:lpstr>Tahoma</vt:lpstr>
      <vt:lpstr>Wingdings</vt:lpstr>
      <vt:lpstr>Wingdings 2</vt:lpstr>
      <vt:lpstr>Dividend</vt:lpstr>
      <vt:lpstr>PREZENTACIJA FINANSIJSKOG poslovanja za period 01.01.2022. – 31.12.2022.</vt:lpstr>
      <vt:lpstr>UKUPNO PRIKUPLJENA SREDSTVA – 7.057.137,50 RSD</vt:lpstr>
      <vt:lpstr>UKUPNO UTROŠENA SREDSTVA – 6.408.002,65 RSD</vt:lpstr>
      <vt:lpstr>Struktura isplaćenih stipendija  2.916.580,00 rsd:</vt:lpstr>
      <vt:lpstr>Konačno stanje na dan 31/12/2022</vt:lpstr>
      <vt:lpstr>PROMENE NAKON DANA BILANSIRANJA – 2023. GODINA</vt:lpstr>
      <vt:lpstr>UKUPNO PRIKUPLJENA SREDSTVA – 4.706.747,00 RSD</vt:lpstr>
      <vt:lpstr>UKUPNO UTROŠENA SREDSTVA –  2.685.530,22 rsd</vt:lpstr>
      <vt:lpstr>Struktura isplaćenih stipendija U 2023. GOD  1.446.480,00 RSD:</vt:lpstr>
      <vt:lpstr>Stanje na dan 23/04/2023.</vt:lpstr>
      <vt:lpstr>Dodatna podrška SAKOMU</vt:lpstr>
      <vt:lpstr>Hvala na vašoj pažnji! </vt:lpstr>
    </vt:vector>
  </TitlesOfParts>
  <Company>AzVirt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FINANCIAL RESULT PRESENTATION</dc:title>
  <dc:creator>Ivan</dc:creator>
  <cp:lastModifiedBy>Ivan Micka</cp:lastModifiedBy>
  <cp:revision>125</cp:revision>
  <cp:lastPrinted>2021-05-12T09:58:42Z</cp:lastPrinted>
  <dcterms:created xsi:type="dcterms:W3CDTF">2021-05-12T09:18:20Z</dcterms:created>
  <dcterms:modified xsi:type="dcterms:W3CDTF">2023-04-25T18:42:51Z</dcterms:modified>
</cp:coreProperties>
</file>